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9B12AE-7000-477D-A8EE-3AA1C401239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6EEC7B6-5BA6-45ED-9A50-28E5B9384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C4A2383-EF71-4F94-86FA-E68F38DBF226}"/>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5" name="Нижний колонтитул 4">
            <a:extLst>
              <a:ext uri="{FF2B5EF4-FFF2-40B4-BE49-F238E27FC236}">
                <a16:creationId xmlns:a16="http://schemas.microsoft.com/office/drawing/2014/main" id="{20453FF7-0751-4A81-A591-3B885A1F30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228073-85D0-46B3-9B0C-5D24360A15D9}"/>
              </a:ext>
            </a:extLst>
          </p:cNvPr>
          <p:cNvSpPr>
            <a:spLocks noGrp="1"/>
          </p:cNvSpPr>
          <p:nvPr>
            <p:ph type="sldNum" sz="quarter" idx="12"/>
          </p:nvPr>
        </p:nvSpPr>
        <p:spPr/>
        <p:txBody>
          <a:bodyPr/>
          <a:lstStyle/>
          <a:p>
            <a:fld id="{A9F7AD2F-02F2-4DA5-8219-D4629DCEB148}" type="slidenum">
              <a:rPr lang="ru-RU" smtClean="0"/>
              <a:t>‹#›</a:t>
            </a:fld>
            <a:endParaRPr lang="ru-RU"/>
          </a:p>
        </p:txBody>
      </p:sp>
      <p:pic>
        <p:nvPicPr>
          <p:cNvPr id="8" name="Рисунок 7">
            <a:extLst>
              <a:ext uri="{FF2B5EF4-FFF2-40B4-BE49-F238E27FC236}">
                <a16:creationId xmlns:a16="http://schemas.microsoft.com/office/drawing/2014/main" id="{4CCFB706-9B9F-4680-927D-49E592CAA7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356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0329E2-57E5-465F-81FE-113F9842EC1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B9802C6-E930-478A-9210-0EB3D33977E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171282-0414-4403-9279-AADA9FA4ACDB}"/>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5" name="Нижний колонтитул 4">
            <a:extLst>
              <a:ext uri="{FF2B5EF4-FFF2-40B4-BE49-F238E27FC236}">
                <a16:creationId xmlns:a16="http://schemas.microsoft.com/office/drawing/2014/main" id="{FEC54AB0-73A5-4DC5-B4E4-04529498F8A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0A8B4F7-2E8B-4462-88CB-DFBC45B1E6B9}"/>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63155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94DC2DD-D173-473E-BBE6-14F8D758529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F4055B1-90AD-4867-AF4C-DEC524347CE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D7A050-A343-4B19-B5B6-32D0A4812AA9}"/>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5" name="Нижний колонтитул 4">
            <a:extLst>
              <a:ext uri="{FF2B5EF4-FFF2-40B4-BE49-F238E27FC236}">
                <a16:creationId xmlns:a16="http://schemas.microsoft.com/office/drawing/2014/main" id="{7300F0BE-A45E-4FB9-835D-39BA912B01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2D1A11-1971-4C6C-96DB-F514565BEB82}"/>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137762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2F509A-58BA-4342-97E8-D1583460F48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454415E-949D-4ECD-B5DF-243A9AC9895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B359E9A-50C4-4E72-A358-C41B4F7D46F9}"/>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5" name="Нижний колонтитул 4">
            <a:extLst>
              <a:ext uri="{FF2B5EF4-FFF2-40B4-BE49-F238E27FC236}">
                <a16:creationId xmlns:a16="http://schemas.microsoft.com/office/drawing/2014/main" id="{298A26A0-F4C6-4B6E-8BFF-3C1A6905B8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85B755-85AB-4AE8-851A-A4836ED1E682}"/>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276506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892B09-03CB-4D9F-915E-EC61CB6B77A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71BA5CE-13E4-436E-8C70-3A19084F5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190ED91-C401-4EAF-AB98-6BEC3A6DF105}"/>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5" name="Нижний колонтитул 4">
            <a:extLst>
              <a:ext uri="{FF2B5EF4-FFF2-40B4-BE49-F238E27FC236}">
                <a16:creationId xmlns:a16="http://schemas.microsoft.com/office/drawing/2014/main" id="{616C754B-3C16-4F86-A66B-0AF9005C71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09A78D-9FEB-4300-9491-C332852420FE}"/>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169081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1AA359-14E7-4512-A4CE-8D765B7467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6C8547-32FF-4AAF-A37A-B8E073AF670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FBA374D-4752-466A-8496-EAFBF62325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8E33B2C-87A6-44EF-853D-0770B44CBB5C}"/>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6" name="Нижний колонтитул 5">
            <a:extLst>
              <a:ext uri="{FF2B5EF4-FFF2-40B4-BE49-F238E27FC236}">
                <a16:creationId xmlns:a16="http://schemas.microsoft.com/office/drawing/2014/main" id="{F9BEAD77-1DDE-4EB9-A6DC-BCA84A1D6F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19EDF0-9120-45EB-8ED6-9A75D36AC71F}"/>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97870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DEE5F9-9555-4082-BFF4-41EBDEC4976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8534190-5FF9-4C89-B885-406F7D7CC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4BA749D-A26D-4045-9387-9F9A3DE9531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F296C4F-0E0E-40CC-8F93-5BD02C7240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C701A39-B16E-46B5-A3B6-354F8CCFD5E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3F35F66-29B5-4851-8339-7B406052EDBC}"/>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8" name="Нижний колонтитул 7">
            <a:extLst>
              <a:ext uri="{FF2B5EF4-FFF2-40B4-BE49-F238E27FC236}">
                <a16:creationId xmlns:a16="http://schemas.microsoft.com/office/drawing/2014/main" id="{841574F3-1437-4004-B96F-EFB0A1F7A59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DBDC8EB-4D33-42AC-A3F0-3430591BCD45}"/>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186001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3CA7D-E3CA-49F5-A82D-5F0050B34B2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09C63AA-8077-4659-B376-FF6A906A6A19}"/>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4" name="Нижний колонтитул 3">
            <a:extLst>
              <a:ext uri="{FF2B5EF4-FFF2-40B4-BE49-F238E27FC236}">
                <a16:creationId xmlns:a16="http://schemas.microsoft.com/office/drawing/2014/main" id="{0AF879F3-4CE0-48FD-B714-99F14A5DF0F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0E4F737-5761-45C9-B449-E8F896E18B05}"/>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237690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31E306E-F45A-48DB-AE0E-AE72C8EAB634}"/>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3" name="Нижний колонтитул 2">
            <a:extLst>
              <a:ext uri="{FF2B5EF4-FFF2-40B4-BE49-F238E27FC236}">
                <a16:creationId xmlns:a16="http://schemas.microsoft.com/office/drawing/2014/main" id="{24C9CED0-D4DF-40C5-AD93-7E21E953691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5850637-37DE-41BA-A49D-CA650E733E27}"/>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99255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2FC2D-C570-4897-80BD-86F9089615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F2632AB-3144-418A-A40E-9D7F680DD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0FAF30D-0E26-4B42-8956-5B871D84C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8CFA3A0-BA0F-4734-93C1-ABF25A4564CF}"/>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6" name="Нижний колонтитул 5">
            <a:extLst>
              <a:ext uri="{FF2B5EF4-FFF2-40B4-BE49-F238E27FC236}">
                <a16:creationId xmlns:a16="http://schemas.microsoft.com/office/drawing/2014/main" id="{247900FA-CBDC-4553-A7DE-F136EE072DF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58BD46B-DA76-4099-90C3-47FAC2810E3F}"/>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122997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25BB7-BE9D-4786-A186-A0BC5AC11D3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62B69A8-9639-40BF-B55A-E153AED80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6A3349D-BEBD-4E70-B2F3-905437688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FA31BF5-76B5-4864-B133-F18314ADDCD5}"/>
              </a:ext>
            </a:extLst>
          </p:cNvPr>
          <p:cNvSpPr>
            <a:spLocks noGrp="1"/>
          </p:cNvSpPr>
          <p:nvPr>
            <p:ph type="dt" sz="half" idx="10"/>
          </p:nvPr>
        </p:nvSpPr>
        <p:spPr/>
        <p:txBody>
          <a:bodyPr/>
          <a:lstStyle/>
          <a:p>
            <a:fld id="{0C6AF056-0CF0-438A-9E74-F05293962A0C}" type="datetimeFigureOut">
              <a:rPr lang="ru-RU" smtClean="0"/>
              <a:t>02.10.2022</a:t>
            </a:fld>
            <a:endParaRPr lang="ru-RU"/>
          </a:p>
        </p:txBody>
      </p:sp>
      <p:sp>
        <p:nvSpPr>
          <p:cNvPr id="6" name="Нижний колонтитул 5">
            <a:extLst>
              <a:ext uri="{FF2B5EF4-FFF2-40B4-BE49-F238E27FC236}">
                <a16:creationId xmlns:a16="http://schemas.microsoft.com/office/drawing/2014/main" id="{743DDBBF-738C-480E-BBC2-70C28569B9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1D84061-0517-4DE2-AD50-AF6F913E7C5D}"/>
              </a:ext>
            </a:extLst>
          </p:cNvPr>
          <p:cNvSpPr>
            <a:spLocks noGrp="1"/>
          </p:cNvSpPr>
          <p:nvPr>
            <p:ph type="sldNum" sz="quarter" idx="12"/>
          </p:nvPr>
        </p:nvSpPr>
        <p:spPr/>
        <p:txBody>
          <a:bodyPr/>
          <a:lstStyle/>
          <a:p>
            <a:fld id="{A9F7AD2F-02F2-4DA5-8219-D4629DCEB148}" type="slidenum">
              <a:rPr lang="ru-RU" smtClean="0"/>
              <a:t>‹#›</a:t>
            </a:fld>
            <a:endParaRPr lang="ru-RU"/>
          </a:p>
        </p:txBody>
      </p:sp>
    </p:spTree>
    <p:extLst>
      <p:ext uri="{BB962C8B-B14F-4D97-AF65-F5344CB8AC3E}">
        <p14:creationId xmlns:p14="http://schemas.microsoft.com/office/powerpoint/2010/main" val="250030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9B5EDA-2202-461B-A37C-11ACA5FEE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ECF8F33-5F7E-4387-8046-C106E0C1D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446652-729C-4168-9AD3-D521DDEF2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AF056-0CF0-438A-9E74-F05293962A0C}" type="datetimeFigureOut">
              <a:rPr lang="ru-RU" smtClean="0"/>
              <a:t>02.10.2022</a:t>
            </a:fld>
            <a:endParaRPr lang="ru-RU"/>
          </a:p>
        </p:txBody>
      </p:sp>
      <p:sp>
        <p:nvSpPr>
          <p:cNvPr id="5" name="Нижний колонтитул 4">
            <a:extLst>
              <a:ext uri="{FF2B5EF4-FFF2-40B4-BE49-F238E27FC236}">
                <a16:creationId xmlns:a16="http://schemas.microsoft.com/office/drawing/2014/main" id="{490191AF-5222-43A8-B400-DBFF5B0EE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F36BC74-AC47-466C-B2D5-2E916212B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7AD2F-02F2-4DA5-8219-D4629DCEB148}" type="slidenum">
              <a:rPr lang="ru-RU" smtClean="0"/>
              <a:t>‹#›</a:t>
            </a:fld>
            <a:endParaRPr lang="ru-RU"/>
          </a:p>
        </p:txBody>
      </p:sp>
      <p:pic>
        <p:nvPicPr>
          <p:cNvPr id="8" name="Рисунок 7">
            <a:extLst>
              <a:ext uri="{FF2B5EF4-FFF2-40B4-BE49-F238E27FC236}">
                <a16:creationId xmlns:a16="http://schemas.microsoft.com/office/drawing/2014/main" id="{5F28E6D4-D02D-402D-B9E3-14B09CB6DEAA}"/>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3788"/>
          <a:stretch/>
        </p:blipFill>
        <p:spPr>
          <a:xfrm>
            <a:off x="2309" y="0"/>
            <a:ext cx="8072582" cy="6858000"/>
          </a:xfrm>
          <a:prstGeom prst="rect">
            <a:avLst/>
          </a:prstGeom>
        </p:spPr>
      </p:pic>
      <p:pic>
        <p:nvPicPr>
          <p:cNvPr id="9" name="Рисунок 8">
            <a:extLst>
              <a:ext uri="{FF2B5EF4-FFF2-40B4-BE49-F238E27FC236}">
                <a16:creationId xmlns:a16="http://schemas.microsoft.com/office/drawing/2014/main" id="{865C1043-AB47-4EEC-AB00-80F08B1FE4A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87633"/>
          <a:stretch/>
        </p:blipFill>
        <p:spPr>
          <a:xfrm flipH="1">
            <a:off x="8074891" y="0"/>
            <a:ext cx="1507837" cy="6858000"/>
          </a:xfrm>
          <a:prstGeom prst="rect">
            <a:avLst/>
          </a:prstGeom>
        </p:spPr>
      </p:pic>
      <p:pic>
        <p:nvPicPr>
          <p:cNvPr id="10" name="Рисунок 9">
            <a:extLst>
              <a:ext uri="{FF2B5EF4-FFF2-40B4-BE49-F238E27FC236}">
                <a16:creationId xmlns:a16="http://schemas.microsoft.com/office/drawing/2014/main" id="{E33734ED-16EE-4284-9EC8-7DD538B9A04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87633"/>
          <a:stretch/>
        </p:blipFill>
        <p:spPr>
          <a:xfrm>
            <a:off x="9582728" y="0"/>
            <a:ext cx="1507837" cy="6858000"/>
          </a:xfrm>
          <a:prstGeom prst="rect">
            <a:avLst/>
          </a:prstGeom>
        </p:spPr>
      </p:pic>
      <p:pic>
        <p:nvPicPr>
          <p:cNvPr id="11" name="Рисунок 10">
            <a:extLst>
              <a:ext uri="{FF2B5EF4-FFF2-40B4-BE49-F238E27FC236}">
                <a16:creationId xmlns:a16="http://schemas.microsoft.com/office/drawing/2014/main" id="{96EE03B1-C042-44B0-AF5E-B003C2DBFCB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87633"/>
          <a:stretch/>
        </p:blipFill>
        <p:spPr>
          <a:xfrm flipH="1">
            <a:off x="11090565" y="0"/>
            <a:ext cx="1099126" cy="6858000"/>
          </a:xfrm>
          <a:prstGeom prst="rect">
            <a:avLst/>
          </a:prstGeom>
        </p:spPr>
      </p:pic>
    </p:spTree>
    <p:extLst>
      <p:ext uri="{BB962C8B-B14F-4D97-AF65-F5344CB8AC3E}">
        <p14:creationId xmlns:p14="http://schemas.microsoft.com/office/powerpoint/2010/main" val="2729664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19114-DCDA-40F3-B041-A21BFB762B63}"/>
              </a:ext>
            </a:extLst>
          </p:cNvPr>
          <p:cNvSpPr>
            <a:spLocks noGrp="1"/>
          </p:cNvSpPr>
          <p:nvPr>
            <p:ph type="ctrTitle"/>
          </p:nvPr>
        </p:nvSpPr>
        <p:spPr>
          <a:xfrm>
            <a:off x="5646650" y="1224741"/>
            <a:ext cx="6363855" cy="2824942"/>
          </a:xfrm>
        </p:spPr>
        <p:txBody>
          <a:bodyPr>
            <a:noAutofit/>
          </a:bodyPr>
          <a:lstStyle/>
          <a:p>
            <a:r>
              <a:rPr lang="ru-RU" sz="4400" dirty="0" smtClean="0">
                <a:latin typeface="Comic Sans MS" panose="030F0702030302020204" pitchFamily="66" charset="0"/>
              </a:rPr>
              <a:t>Классный час </a:t>
            </a:r>
            <a:br>
              <a:rPr lang="ru-RU" sz="4400" dirty="0" smtClean="0">
                <a:latin typeface="Comic Sans MS" panose="030F0702030302020204" pitchFamily="66" charset="0"/>
              </a:rPr>
            </a:br>
            <a:r>
              <a:rPr lang="ru-RU" sz="4400" dirty="0" smtClean="0">
                <a:latin typeface="Comic Sans MS" panose="030F0702030302020204" pitchFamily="66" charset="0"/>
              </a:rPr>
              <a:t>на тему:</a:t>
            </a:r>
            <a:r>
              <a:rPr lang="ru-RU" sz="4000" dirty="0" smtClean="0">
                <a:latin typeface="Comic Sans MS" panose="030F0702030302020204" pitchFamily="66" charset="0"/>
              </a:rPr>
              <a:t/>
            </a:r>
            <a:br>
              <a:rPr lang="ru-RU" sz="4000" dirty="0" smtClean="0">
                <a:latin typeface="Comic Sans MS" panose="030F0702030302020204" pitchFamily="66" charset="0"/>
              </a:rPr>
            </a:br>
            <a:r>
              <a:rPr lang="ru-RU" sz="4000" dirty="0" smtClean="0">
                <a:latin typeface="Comic Sans MS" panose="030F0702030302020204" pitchFamily="66" charset="0"/>
              </a:rPr>
              <a:t> </a:t>
            </a:r>
            <a:br>
              <a:rPr lang="ru-RU" sz="4000" dirty="0" smtClean="0">
                <a:latin typeface="Comic Sans MS" panose="030F0702030302020204" pitchFamily="66" charset="0"/>
              </a:rPr>
            </a:br>
            <a:r>
              <a:rPr lang="ru-RU" dirty="0" smtClean="0">
                <a:latin typeface="Comic Sans MS" panose="030F0702030302020204" pitchFamily="66" charset="0"/>
              </a:rPr>
              <a:t>«День Учителя»</a:t>
            </a:r>
            <a:endParaRPr lang="ru-RU" dirty="0">
              <a:latin typeface="Comic Sans MS" panose="030F0702030302020204" pitchFamily="66" charset="0"/>
            </a:endParaRPr>
          </a:p>
        </p:txBody>
      </p:sp>
    </p:spTree>
    <p:extLst>
      <p:ext uri="{BB962C8B-B14F-4D97-AF65-F5344CB8AC3E}">
        <p14:creationId xmlns:p14="http://schemas.microsoft.com/office/powerpoint/2010/main" val="232616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8013" y="0"/>
            <a:ext cx="10515600" cy="2378075"/>
          </a:xfrm>
        </p:spPr>
        <p:txBody>
          <a:bodyPr>
            <a:normAutofit/>
          </a:bodyPr>
          <a:lstStyle/>
          <a:p>
            <a:r>
              <a:rPr lang="ru-RU" dirty="0">
                <a:latin typeface="Comic Sans MS" panose="030F0702030302020204" pitchFamily="66" charset="0"/>
              </a:rPr>
              <a:t>День Учителя — праздник, посвященный всем работникам образовательной </a:t>
            </a:r>
            <a:r>
              <a:rPr lang="ru-RU" dirty="0" smtClean="0">
                <a:latin typeface="Comic Sans MS" panose="030F0702030302020204" pitchFamily="66" charset="0"/>
              </a:rPr>
              <a:t>сферы.</a:t>
            </a:r>
            <a:endParaRPr lang="ru-RU" dirty="0">
              <a:latin typeface="Comic Sans MS" panose="030F0702030302020204" pitchFamily="66" charset="0"/>
            </a:endParaRPr>
          </a:p>
        </p:txBody>
      </p:sp>
      <p:pic>
        <p:nvPicPr>
          <p:cNvPr id="1026" name="Picture 2" descr="https://sodaplant.ru/upload/medialibrary/596/59659218066d98f1a58856a2c8d0c73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2152997"/>
            <a:ext cx="5982393" cy="3365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i?id=e19b47a60f1dca7870d8412fa02b310e_l-5513415-images-thumbs&amp;ref=rim&amp;n=13&amp;w=1080&amp;h=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411" y="2152997"/>
            <a:ext cx="4257809" cy="2838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8615" y="5660331"/>
            <a:ext cx="8587048" cy="830997"/>
          </a:xfrm>
          <a:prstGeom prst="rect">
            <a:avLst/>
          </a:prstGeom>
          <a:noFill/>
        </p:spPr>
        <p:txBody>
          <a:bodyPr wrap="square" rtlCol="0">
            <a:spAutoFit/>
          </a:bodyPr>
          <a:lstStyle/>
          <a:p>
            <a:pPr marL="285750" indent="-285750">
              <a:buFont typeface="Wingdings" panose="05000000000000000000" pitchFamily="2" charset="2"/>
              <a:buChar char="q"/>
            </a:pPr>
            <a:r>
              <a:rPr lang="ru-RU" sz="2400" dirty="0">
                <a:latin typeface="Comic Sans MS" panose="030F0702030302020204" pitchFamily="66" charset="0"/>
              </a:rPr>
              <a:t>который ежегодно празднуют 5 октября более, чем в 100 странах мира.</a:t>
            </a:r>
            <a:endParaRPr lang="ru-RU" sz="2400" dirty="0"/>
          </a:p>
        </p:txBody>
      </p:sp>
    </p:spTree>
    <p:extLst>
      <p:ext uri="{BB962C8B-B14F-4D97-AF65-F5344CB8AC3E}">
        <p14:creationId xmlns:p14="http://schemas.microsoft.com/office/powerpoint/2010/main" val="207178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59775" y="299088"/>
            <a:ext cx="9570720" cy="1631216"/>
          </a:xfrm>
          <a:prstGeom prst="rect">
            <a:avLst/>
          </a:prstGeom>
        </p:spPr>
        <p:txBody>
          <a:bodyPr wrap="square">
            <a:spAutoFit/>
          </a:bodyPr>
          <a:lstStyle/>
          <a:p>
            <a:r>
              <a:rPr lang="ru-RU" sz="2000" dirty="0">
                <a:solidFill>
                  <a:srgbClr val="000000"/>
                </a:solidFill>
                <a:latin typeface="Comic Sans MS" panose="030F0702030302020204" pitchFamily="66" charset="0"/>
              </a:rPr>
              <a:t>Официально ООН учредила праздник людей этой важной профессии в 1994 году. Выбор пал на 5 октября не случайно, известно, что в 1965 году в Париже проходила совместная Конференция ЮНЕСКО и Международной организации труда, на которой 5 октября было принято рекомендательное постановление «О положении учителей».</a:t>
            </a:r>
            <a:endParaRPr lang="ru-RU" sz="2000" dirty="0">
              <a:latin typeface="Comic Sans MS" panose="030F0702030302020204" pitchFamily="66" charset="0"/>
            </a:endParaRPr>
          </a:p>
        </p:txBody>
      </p:sp>
      <p:pic>
        <p:nvPicPr>
          <p:cNvPr id="2052" name="Picture 4" descr="https://es.unesco.org/creativity/sites/creativity/files/launch_2018_global_report_re-shaping_cultural_policies_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775" y="2302625"/>
            <a:ext cx="5865782" cy="39105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hc.unesco.org/uploads/thumbs/news_2196-1200-630-20201113151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524" y="1986742"/>
            <a:ext cx="4123925" cy="21650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uropeanmuseumforum.ru/wp-content/uploads/2/d/9/2d99dbdd78adab06b2a472e534e60b3b.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524" y="4328131"/>
            <a:ext cx="4123925" cy="231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2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887" y="0"/>
            <a:ext cx="5471160" cy="6724996"/>
          </a:xfrm>
          <a:solidFill>
            <a:schemeClr val="bg1"/>
          </a:solidFill>
        </p:spPr>
        <p:txBody>
          <a:bodyPr>
            <a:normAutofit fontScale="40000" lnSpcReduction="20000"/>
          </a:bodyPr>
          <a:lstStyle/>
          <a:p>
            <a:pPr marL="0" indent="0">
              <a:buNone/>
            </a:pPr>
            <a:r>
              <a:rPr lang="ru-RU" sz="4000" dirty="0">
                <a:latin typeface="Comic Sans MS" panose="030F0702030302020204" pitchFamily="66" charset="0"/>
              </a:rPr>
              <a:t>В принятом документе впервые было четко определено понятие «учитель». В данную категорию вошли педагоги, обучающие и воспитывающие детей в начальных и средних школах. Также в Рекомендации были описаны цели и политика в области образования, порядок подготовки учителей и важность их профессионализма. В предписании запрещается препятствовать учителям создавать семьи и рожать детей и рекомендуется всячески помогать женщинам в этих важных вопросах — организовывать детские сады, давать возможность переводиться в другие учебные заведения и работать вместе с мужем в одной </a:t>
            </a:r>
            <a:r>
              <a:rPr lang="ru-RU" sz="4000" dirty="0" smtClean="0">
                <a:latin typeface="Comic Sans MS" panose="030F0702030302020204" pitchFamily="66" charset="0"/>
              </a:rPr>
              <a:t>школе.</a:t>
            </a:r>
          </a:p>
          <a:p>
            <a:pPr marL="0" indent="0">
              <a:buNone/>
            </a:pPr>
            <a:r>
              <a:rPr lang="ru-RU" sz="4000" dirty="0" smtClean="0">
                <a:latin typeface="Comic Sans MS" panose="030F0702030302020204" pitchFamily="66" charset="0"/>
              </a:rPr>
              <a:t>До появления Международного Дня учителя школьный праздник отмечали во многих странах на национальном уровне. В большинстве государств праздники для педагогов проходили в первой половине октября, так как были приурочены к дате принятия первого международного документа, регламентирующего условия труда учителей.</a:t>
            </a:r>
          </a:p>
          <a:p>
            <a:pPr marL="0" indent="0">
              <a:buNone/>
            </a:pPr>
            <a:r>
              <a:rPr lang="ru-RU" sz="4000" dirty="0" smtClean="0">
                <a:latin typeface="Comic Sans MS" panose="030F0702030302020204" pitchFamily="66" charset="0"/>
              </a:rPr>
              <a:t>Всемирный </a:t>
            </a:r>
            <a:r>
              <a:rPr lang="ru-RU" sz="4000" dirty="0">
                <a:latin typeface="Comic Sans MS" panose="030F0702030302020204" pitchFamily="66" charset="0"/>
              </a:rPr>
              <a:t>День учителя отмечают под эгидой международной федерации профсоюзов учителей, объединяющей более 400 организаций из 172 стран. Ежегодно праздник проходит под определенным </a:t>
            </a:r>
            <a:r>
              <a:rPr lang="ru-RU" sz="4000" dirty="0" err="1" smtClean="0">
                <a:latin typeface="Comic Sans MS" panose="030F0702030302020204" pitchFamily="66" charset="0"/>
              </a:rPr>
              <a:t>лозунгом.Таким</a:t>
            </a:r>
            <a:r>
              <a:rPr lang="ru-RU" sz="4000" dirty="0" smtClean="0">
                <a:latin typeface="Comic Sans MS" panose="030F0702030302020204" pitchFamily="66" charset="0"/>
              </a:rPr>
              <a:t> </a:t>
            </a:r>
            <a:r>
              <a:rPr lang="ru-RU" sz="4000" dirty="0">
                <a:latin typeface="Comic Sans MS" panose="030F0702030302020204" pitchFamily="66" charset="0"/>
              </a:rPr>
              <a:t>призывом международное сообщество пыталось привлечь молодых людей в нужную профессию. Ведь не секрет, что заниматься педагогической деятельностью сейчас не так популярно, как в прошлом веке. Нехватка учителей — острая проблема не только в России, но и в других странах. Дефицит преподавателей в мире составляет более 5 миллионов. Если проблему оставить без внимания, то учить детей будет некому.</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840" y="157940"/>
            <a:ext cx="5979785" cy="2359429"/>
          </a:xfrm>
          <a:prstGeom prst="rect">
            <a:avLst/>
          </a:prstGeom>
        </p:spPr>
      </p:pic>
      <p:pic>
        <p:nvPicPr>
          <p:cNvPr id="3074" name="Picture 2" descr="https://glav.su/files/messages/2020/10/05/5826763_11dcb9ac79b0f97fa35d0c859f3578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840" y="2517369"/>
            <a:ext cx="5979785" cy="40496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68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815" y="0"/>
            <a:ext cx="10515600" cy="1325563"/>
          </a:xfrm>
        </p:spPr>
        <p:txBody>
          <a:bodyPr/>
          <a:lstStyle/>
          <a:p>
            <a:r>
              <a:rPr lang="ru-RU" b="1" dirty="0">
                <a:latin typeface="Comic Sans MS" panose="030F0702030302020204" pitchFamily="66" charset="0"/>
              </a:rPr>
              <a:t>История Дня учителя в России</a:t>
            </a:r>
            <a:r>
              <a:rPr lang="ru-RU" dirty="0"/>
              <a:t/>
            </a:r>
            <a:br>
              <a:rPr lang="ru-RU" dirty="0"/>
            </a:br>
            <a:endParaRPr lang="ru-RU" dirty="0"/>
          </a:p>
        </p:txBody>
      </p:sp>
      <p:sp>
        <p:nvSpPr>
          <p:cNvPr id="3" name="Объект 2"/>
          <p:cNvSpPr>
            <a:spLocks noGrp="1"/>
          </p:cNvSpPr>
          <p:nvPr>
            <p:ph idx="1"/>
          </p:nvPr>
        </p:nvSpPr>
        <p:spPr>
          <a:xfrm>
            <a:off x="5834149" y="1027906"/>
            <a:ext cx="6357851" cy="5830094"/>
          </a:xfrm>
        </p:spPr>
        <p:txBody>
          <a:bodyPr>
            <a:normAutofit fontScale="77500" lnSpcReduction="20000"/>
          </a:bodyPr>
          <a:lstStyle/>
          <a:p>
            <a:pPr marL="0" indent="0">
              <a:buNone/>
            </a:pPr>
            <a:r>
              <a:rPr lang="ru-RU" dirty="0">
                <a:latin typeface="Comic Sans MS" panose="030F0702030302020204" pitchFamily="66" charset="0"/>
              </a:rPr>
              <a:t>В календаре СССР профессиональный праздник преподавателей появился в 1965 году по Указу президиума Верховного Совета. Днем празднования было назначено первое воскресенье октября. В итоге учителя получили свой законный праздник, который ежегодно выпадал на выходной день. Возможно, для людей других профессий это большой плюс, но педагоги, неразрывно связанные со школьниками, все равно отмечали его на рабочем посту.</a:t>
            </a:r>
          </a:p>
          <a:p>
            <a:pPr marL="0" indent="0">
              <a:buNone/>
            </a:pPr>
            <a:r>
              <a:rPr lang="ru-RU" dirty="0">
                <a:latin typeface="Comic Sans MS" panose="030F0702030302020204" pitchFamily="66" charset="0"/>
              </a:rPr>
              <a:t>В субботу, накануне Дня учителя, советские школьники спешили на занятия с охапками цветов. Классы украшали самодельными стенгазетами и воздушными шариками. Активисты самодеятельности готовили поздравительные концерты с песнями, стихами и веселыми сценками.</a:t>
            </a:r>
          </a:p>
          <a:p>
            <a:pPr marL="0" indent="0">
              <a:buNone/>
            </a:pPr>
            <a:r>
              <a:rPr lang="ru-RU" dirty="0">
                <a:latin typeface="Comic Sans MS" panose="030F0702030302020204" pitchFamily="66" charset="0"/>
              </a:rPr>
              <a:t>В 1994 году президентом Российской Федерации было принято Постановление о переносе Дня учителя на фиксированную, обозначенную международным сообществом дату, — 5 октября. </a:t>
            </a:r>
          </a:p>
          <a:p>
            <a:endParaRPr lang="ru-RU" dirty="0">
              <a:latin typeface="Comic Sans MS" panose="030F0702030302020204" pitchFamily="66"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388" y="1027906"/>
            <a:ext cx="4044066" cy="2696044"/>
          </a:xfrm>
          <a:prstGeom prst="rect">
            <a:avLst/>
          </a:prstGeom>
        </p:spPr>
      </p:pic>
      <p:pic>
        <p:nvPicPr>
          <p:cNvPr id="9" name="Рисунок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76264" y="3813474"/>
            <a:ext cx="3694314" cy="2462635"/>
          </a:xfrm>
          <a:prstGeom prst="rect">
            <a:avLst/>
          </a:prstGeom>
        </p:spPr>
      </p:pic>
    </p:spTree>
    <p:extLst>
      <p:ext uri="{BB962C8B-B14F-4D97-AF65-F5344CB8AC3E}">
        <p14:creationId xmlns:p14="http://schemas.microsoft.com/office/powerpoint/2010/main" val="20320861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9215" y="1"/>
            <a:ext cx="11202784" cy="1238595"/>
          </a:xfrm>
        </p:spPr>
        <p:txBody>
          <a:bodyPr>
            <a:normAutofit fontScale="70000" lnSpcReduction="20000"/>
          </a:bodyPr>
          <a:lstStyle/>
          <a:p>
            <a:pPr marL="0" indent="0">
              <a:buNone/>
            </a:pPr>
            <a:r>
              <a:rPr lang="ru-RU" dirty="0">
                <a:latin typeface="Comic Sans MS" panose="030F0702030302020204" pitchFamily="66" charset="0"/>
              </a:rPr>
              <a:t>День учителя — прекрасный повод для того, чтобы поблагодарить тех, кто выбрал себе важную и сложную профессию. Многие люди только став взрослыми, понимают, каким важным был вклад преподавателей в их судьбу и карьеру. А пока это осознание не пришло, молодежи лучше довериться советам взрослых и уважать своих наставников.</a:t>
            </a:r>
          </a:p>
          <a:p>
            <a:endParaRPr lang="ru-RU" dirty="0">
              <a:latin typeface="Comic Sans MS" panose="030F0702030302020204" pitchFamily="66" charset="0"/>
            </a:endParaRPr>
          </a:p>
        </p:txBody>
      </p:sp>
      <p:pic>
        <p:nvPicPr>
          <p:cNvPr id="5122" name="Picture 2" descr="https://togirro.ru/assets/images/2021_01/Volgograd_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560" y="1055716"/>
            <a:ext cx="6353846" cy="40067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media.1istochnik.ru/attachments/istochnik/publications/12/122688/large_1664624072-1c9115261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4" y="1595815"/>
            <a:ext cx="5202728" cy="292653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837113" y="5062450"/>
            <a:ext cx="10354886" cy="1200329"/>
          </a:xfrm>
          <a:prstGeom prst="rect">
            <a:avLst/>
          </a:prstGeom>
        </p:spPr>
        <p:txBody>
          <a:bodyPr wrap="square">
            <a:spAutoFit/>
          </a:bodyPr>
          <a:lstStyle/>
          <a:p>
            <a:r>
              <a:rPr lang="ru-RU" dirty="0">
                <a:latin typeface="Comic Sans MS" panose="030F0702030302020204" pitchFamily="66" charset="0"/>
              </a:rPr>
              <a:t>Чествование работников образования проходит не только в стенах школы, но и на государственном уровне. В День учителя тружеников образовательной сферы награждают грамотами и ценными призами. К этой дате приурочивают подведение итогов конкурса «Учитель года» и вручение победителям заслуженных наград.</a:t>
            </a:r>
          </a:p>
        </p:txBody>
      </p:sp>
    </p:spTree>
    <p:extLst>
      <p:ext uri="{BB962C8B-B14F-4D97-AF65-F5344CB8AC3E}">
        <p14:creationId xmlns:p14="http://schemas.microsoft.com/office/powerpoint/2010/main" val="318802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r>
              <a:rPr lang="ru-RU" b="1" dirty="0">
                <a:latin typeface="Comic Sans MS" panose="030F0702030302020204" pitchFamily="66" charset="0"/>
              </a:rPr>
              <a:t>День учителя во всем мире</a:t>
            </a:r>
            <a:endParaRPr lang="ru-RU" dirty="0">
              <a:latin typeface="Comic Sans MS" panose="030F0702030302020204" pitchFamily="66" charset="0"/>
            </a:endParaRPr>
          </a:p>
        </p:txBody>
      </p:sp>
      <p:sp>
        <p:nvSpPr>
          <p:cNvPr id="3" name="Объект 2"/>
          <p:cNvSpPr>
            <a:spLocks noGrp="1"/>
          </p:cNvSpPr>
          <p:nvPr>
            <p:ph idx="1"/>
          </p:nvPr>
        </p:nvSpPr>
        <p:spPr>
          <a:xfrm>
            <a:off x="1642532" y="1161683"/>
            <a:ext cx="5994401" cy="5145984"/>
          </a:xfrm>
        </p:spPr>
        <p:txBody>
          <a:bodyPr>
            <a:normAutofit lnSpcReduction="10000"/>
          </a:bodyPr>
          <a:lstStyle/>
          <a:p>
            <a:pPr marL="0" indent="0">
              <a:buNone/>
            </a:pPr>
            <a:r>
              <a:rPr lang="ru-RU" dirty="0" smtClean="0">
                <a:latin typeface="Comic Sans MS" panose="030F0702030302020204" pitchFamily="66" charset="0"/>
              </a:rPr>
              <a:t>Мировое </a:t>
            </a:r>
            <a:r>
              <a:rPr lang="ru-RU" dirty="0">
                <a:latin typeface="Comic Sans MS" panose="030F0702030302020204" pitchFamily="66" charset="0"/>
              </a:rPr>
              <a:t>празднование Дня учителя отличается, в основном, только датой его </a:t>
            </a:r>
            <a:r>
              <a:rPr lang="ru-RU" dirty="0" smtClean="0">
                <a:latin typeface="Comic Sans MS" panose="030F0702030302020204" pitchFamily="66" charset="0"/>
              </a:rPr>
              <a:t>проведения.</a:t>
            </a:r>
            <a:r>
              <a:rPr lang="ru-RU" dirty="0">
                <a:latin typeface="Comic Sans MS" panose="030F0702030302020204" pitchFamily="66" charset="0"/>
              </a:rPr>
              <a:t/>
            </a:r>
            <a:br>
              <a:rPr lang="ru-RU" dirty="0">
                <a:latin typeface="Comic Sans MS" panose="030F0702030302020204" pitchFamily="66" charset="0"/>
              </a:rPr>
            </a:br>
            <a:r>
              <a:rPr lang="ru-RU" dirty="0">
                <a:latin typeface="Comic Sans MS" panose="030F0702030302020204" pitchFamily="66" charset="0"/>
              </a:rPr>
              <a:t>Большинство стран отмечают его ежегодно в единую дату – 5 октября (день проведения Парижской конференции). Это и Азербайджан, и Армения, и Эстония, и Россия, и Германия, и еще более ста стран мира</a:t>
            </a:r>
            <a:r>
              <a:rPr lang="ru-RU" dirty="0" smtClean="0">
                <a:latin typeface="Comic Sans MS" panose="030F0702030302020204" pitchFamily="66" charset="0"/>
              </a:rPr>
              <a:t>.</a:t>
            </a:r>
            <a:r>
              <a:rPr lang="ru-RU" dirty="0">
                <a:latin typeface="Comic Sans MS" panose="030F0702030302020204" pitchFamily="66" charset="0"/>
              </a:rPr>
              <a:t/>
            </a:r>
            <a:br>
              <a:rPr lang="ru-RU" dirty="0">
                <a:latin typeface="Comic Sans MS" panose="030F0702030302020204" pitchFamily="66" charset="0"/>
              </a:rPr>
            </a:br>
            <a:r>
              <a:rPr lang="ru-RU" dirty="0">
                <a:latin typeface="Comic Sans MS" panose="030F0702030302020204" pitchFamily="66" charset="0"/>
              </a:rPr>
              <a:t>Иные государства отмечают его в приближенные даты (важно, чтобы они не совпадали с официальными каникулами).</a:t>
            </a:r>
          </a:p>
        </p:txBody>
      </p:sp>
      <p:pic>
        <p:nvPicPr>
          <p:cNvPr id="7170" name="Picture 2" descr="https://vplate.ru/images/article/orig/2019/03/podarki-uchitelyu-na-8-marta-svoimi-rukami.jp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764583" y="1959055"/>
            <a:ext cx="4046418" cy="269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15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18458" y="1009592"/>
            <a:ext cx="6096000" cy="4524315"/>
          </a:xfrm>
          <a:prstGeom prst="rect">
            <a:avLst/>
          </a:prstGeom>
        </p:spPr>
        <p:txBody>
          <a:bodyPr>
            <a:spAutoFit/>
          </a:bodyPr>
          <a:lstStyle/>
          <a:p>
            <a:r>
              <a:rPr lang="ru-RU" dirty="0">
                <a:solidFill>
                  <a:srgbClr val="000000"/>
                </a:solidFill>
                <a:latin typeface="times new roman" panose="02020603050405020304" pitchFamily="18" charset="0"/>
              </a:rPr>
              <a:t>Тайвань — 28 сентября</a:t>
            </a:r>
            <a:r>
              <a:rPr lang="ru-RU" dirty="0" smtClean="0">
                <a:solidFill>
                  <a:srgbClr val="000000"/>
                </a:solidFill>
                <a:latin typeface="times new roman" panose="02020603050405020304" pitchFamily="18" charset="0"/>
              </a:rPr>
              <a:t>.</a:t>
            </a:r>
            <a:r>
              <a:rPr lang="ru-RU" dirty="0"/>
              <a:t/>
            </a:r>
            <a:br>
              <a:rPr lang="ru-RU" dirty="0"/>
            </a:br>
            <a:r>
              <a:rPr lang="ru-RU" dirty="0" smtClean="0">
                <a:solidFill>
                  <a:srgbClr val="000000"/>
                </a:solidFill>
                <a:latin typeface="times new roman" panose="02020603050405020304" pitchFamily="18" charset="0"/>
              </a:rPr>
              <a:t>Австралия </a:t>
            </a:r>
            <a:r>
              <a:rPr lang="ru-RU" dirty="0">
                <a:solidFill>
                  <a:srgbClr val="000000"/>
                </a:solidFill>
                <a:latin typeface="times new roman" panose="02020603050405020304" pitchFamily="18" charset="0"/>
              </a:rPr>
              <a:t>— последняя пятница октября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Белоруссия, Латвия, Казахстан, Украина, Кыргызстан — первое воскресенье октября</a:t>
            </a:r>
            <a:r>
              <a:rPr lang="ru-RU" dirty="0" smtClean="0">
                <a:solidFill>
                  <a:srgbClr val="000000"/>
                </a:solidFill>
                <a:latin typeface="times new roman" panose="02020603050405020304" pitchFamily="18" charset="0"/>
              </a:rPr>
              <a:t>.</a:t>
            </a:r>
            <a:r>
              <a:rPr lang="ru-RU" dirty="0"/>
              <a:t/>
            </a:r>
            <a:br>
              <a:rPr lang="ru-RU" dirty="0"/>
            </a:br>
            <a:r>
              <a:rPr lang="ru-RU" dirty="0" smtClean="0">
                <a:solidFill>
                  <a:srgbClr val="000000"/>
                </a:solidFill>
                <a:latin typeface="times new roman" panose="02020603050405020304" pitchFamily="18" charset="0"/>
              </a:rPr>
              <a:t>Бразилия </a:t>
            </a:r>
            <a:r>
              <a:rPr lang="ru-RU" dirty="0">
                <a:solidFill>
                  <a:srgbClr val="000000"/>
                </a:solidFill>
                <a:latin typeface="times new roman" panose="02020603050405020304" pitchFamily="18" charset="0"/>
              </a:rPr>
              <a:t> - 15 октября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Турция — 24 ноября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Вьетнам — 20 ноября</a:t>
            </a:r>
            <a:r>
              <a:rPr lang="ru-RU" dirty="0" smtClean="0">
                <a:solidFill>
                  <a:srgbClr val="000000"/>
                </a:solidFill>
                <a:latin typeface="times new roman" panose="02020603050405020304" pitchFamily="18" charset="0"/>
              </a:rPr>
              <a:t>.</a:t>
            </a:r>
            <a:r>
              <a:rPr lang="ru-RU" dirty="0"/>
              <a:t/>
            </a:r>
            <a:br>
              <a:rPr lang="ru-RU" dirty="0"/>
            </a:br>
            <a:r>
              <a:rPr lang="ru-RU" b="1" dirty="0">
                <a:solidFill>
                  <a:srgbClr val="000080"/>
                </a:solidFill>
                <a:latin typeface="times new roman" panose="02020603050405020304" pitchFamily="18" charset="0"/>
              </a:rPr>
              <a:t>Дни празднования в остальных странах </a:t>
            </a:r>
            <a:r>
              <a:rPr lang="ru-RU" b="1" dirty="0" smtClean="0">
                <a:solidFill>
                  <a:srgbClr val="000080"/>
                </a:solidFill>
                <a:latin typeface="times new roman" panose="02020603050405020304" pitchFamily="18" charset="0"/>
              </a:rPr>
              <a:t>мира</a:t>
            </a:r>
            <a:r>
              <a:rPr lang="ru-RU" dirty="0"/>
              <a:t/>
            </a:r>
            <a:br>
              <a:rPr lang="ru-RU" dirty="0"/>
            </a:br>
            <a:r>
              <a:rPr lang="ru-RU" dirty="0">
                <a:solidFill>
                  <a:srgbClr val="000000"/>
                </a:solidFill>
                <a:latin typeface="times new roman" panose="02020603050405020304" pitchFamily="18" charset="0"/>
              </a:rPr>
              <a:t>Испания – 29 января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Албания — 8 марта</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Иран – 2 мая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Корея — 15 мая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Перу – 6 июля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Индия — 5 </a:t>
            </a:r>
            <a:r>
              <a:rPr lang="ru-RU" dirty="0" smtClean="0">
                <a:solidFill>
                  <a:srgbClr val="000000"/>
                </a:solidFill>
                <a:latin typeface="times new roman" panose="02020603050405020304" pitchFamily="18" charset="0"/>
              </a:rPr>
              <a:t>сентября</a:t>
            </a:r>
            <a:r>
              <a:rPr lang="ru-RU" dirty="0"/>
              <a:t/>
            </a:r>
            <a:br>
              <a:rPr lang="ru-RU" dirty="0"/>
            </a:br>
            <a:r>
              <a:rPr lang="ru-RU" dirty="0">
                <a:solidFill>
                  <a:srgbClr val="000000"/>
                </a:solidFill>
                <a:latin typeface="times new roman" panose="02020603050405020304" pitchFamily="18" charset="0"/>
              </a:rPr>
              <a:t>Китай — 10 сентября</a:t>
            </a:r>
            <a:r>
              <a:rPr lang="ru-RU" dirty="0" smtClean="0">
                <a:solidFill>
                  <a:srgbClr val="000000"/>
                </a:solidFill>
                <a:latin typeface="times new roman" panose="02020603050405020304" pitchFamily="18" charset="0"/>
              </a:rPr>
              <a:t>.</a:t>
            </a:r>
            <a:r>
              <a:rPr lang="ru-RU" dirty="0"/>
              <a:t/>
            </a:r>
            <a:br>
              <a:rPr lang="ru-RU" dirty="0"/>
            </a:br>
            <a:r>
              <a:rPr lang="ru-RU" dirty="0">
                <a:solidFill>
                  <a:srgbClr val="000000"/>
                </a:solidFill>
                <a:latin typeface="times new roman" panose="02020603050405020304" pitchFamily="18" charset="0"/>
              </a:rPr>
              <a:t>Аргентина – 11 сентября.</a:t>
            </a:r>
            <a:endParaRPr lang="ru-RU" dirty="0"/>
          </a:p>
        </p:txBody>
      </p:sp>
      <p:sp>
        <p:nvSpPr>
          <p:cNvPr id="6" name="Заголовок 1"/>
          <p:cNvSpPr>
            <a:spLocks noGrp="1"/>
          </p:cNvSpPr>
          <p:nvPr>
            <p:ph type="title"/>
          </p:nvPr>
        </p:nvSpPr>
        <p:spPr>
          <a:xfrm>
            <a:off x="838200" y="0"/>
            <a:ext cx="10515600" cy="1325563"/>
          </a:xfrm>
        </p:spPr>
        <p:txBody>
          <a:bodyPr/>
          <a:lstStyle/>
          <a:p>
            <a:r>
              <a:rPr lang="ru-RU" b="1" dirty="0">
                <a:latin typeface="Comic Sans MS" panose="030F0702030302020204" pitchFamily="66" charset="0"/>
              </a:rPr>
              <a:t>День учителя во всем мире</a:t>
            </a:r>
            <a:endParaRPr lang="ru-RU" dirty="0">
              <a:latin typeface="Comic Sans MS" panose="030F0702030302020204" pitchFamily="66" charset="0"/>
            </a:endParaRPr>
          </a:p>
        </p:txBody>
      </p:sp>
      <p:pic>
        <p:nvPicPr>
          <p:cNvPr id="6150" name="Picture 6" descr="https://ak.picdn.net/shutterstock/videos/3031546/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2760" y="881863"/>
            <a:ext cx="2401108" cy="135273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fertilizerdaily.ru/wp-content/uploads/2019/09/1488c27f1de1819430ce7e295006a672.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8942" y="1926110"/>
            <a:ext cx="2106295" cy="140489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images.by.prom.st/181366636_w640_h640_flag-respubliki-belarus.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02760" y="2612739"/>
            <a:ext cx="2210087" cy="1571925"/>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https://politring.com/uploads/posts/2022-06/1655234670_1200x600_0x560_wide_crop_20220224175132_0b7e6a1b_c707e6340d000a85348f61713bb65a291ad188f40b3de296dd7e8c1be480a5fc.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6900065" y="3729308"/>
            <a:ext cx="2445172" cy="1222586"/>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https://www.bayrakkapida.com/img/products/kazakistan-gonder_12.12.2018_7cc5c1a.jp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499412" y="4800462"/>
            <a:ext cx="2607803" cy="1466889"/>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https://www.spbigra.ru/wa-data/public/shop/products/50/73/7350/images/42209/42209.750x0.jpg"/>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332857" y="3503020"/>
            <a:ext cx="1877283" cy="1869774"/>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32" descr="https://static.tildacdn.com/tild3162-3534-4935-a663-616232663036/ispanya-gonder_12122.jpg"/>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487840" y="5248035"/>
            <a:ext cx="2253235" cy="126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7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966" y="0"/>
            <a:ext cx="4245034" cy="6857999"/>
          </a:xfrm>
          <a:prstGeom prst="rect">
            <a:avLst/>
          </a:prstGeom>
        </p:spPr>
      </p:pic>
      <p:pic>
        <p:nvPicPr>
          <p:cNvPr id="8196" name="Picture 4" descr="https://bppc.ru/upload/iblock/467/46778fe935c22ba8f77ccec56ba214f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4696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67430"/>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97</Words>
  <Application>Microsoft Office PowerPoint</Application>
  <PresentationFormat>Широкоэкранный</PresentationFormat>
  <Paragraphs>17</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Comic Sans MS</vt:lpstr>
      <vt:lpstr>times new roman</vt:lpstr>
      <vt:lpstr>Wingdings</vt:lpstr>
      <vt:lpstr>Тема Office</vt:lpstr>
      <vt:lpstr>Классный час  на тему:   «День Учителя»</vt:lpstr>
      <vt:lpstr>День Учителя — праздник, посвященный всем работникам образовательной сферы.</vt:lpstr>
      <vt:lpstr>Презентация PowerPoint</vt:lpstr>
      <vt:lpstr>Презентация PowerPoint</vt:lpstr>
      <vt:lpstr>История Дня учителя в России </vt:lpstr>
      <vt:lpstr>Презентация PowerPoint</vt:lpstr>
      <vt:lpstr>День учителя во всем мире</vt:lpstr>
      <vt:lpstr>День учителя во всем мире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13 мй</cp:lastModifiedBy>
  <cp:revision>10</cp:revision>
  <dcterms:created xsi:type="dcterms:W3CDTF">2021-07-20T13:09:20Z</dcterms:created>
  <dcterms:modified xsi:type="dcterms:W3CDTF">2022-10-02T16:30:58Z</dcterms:modified>
</cp:coreProperties>
</file>