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6413" cy="9750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7-11-18T16:19:30.1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43763E-8291-40DC-826A-5EFEB27D11C6}" emma:medium="tactile" emma:mode="ink">
          <msink:context xmlns:msink="http://schemas.microsoft.com/ink/2010/main" type="writingRegion" rotatedBoundingBox="23244,10313 23259,10313 23259,10328 23244,10328"/>
        </emma:interpretation>
      </emma:emma>
    </inkml:annotationXML>
    <inkml:traceGroup>
      <inkml:annotationXML>
        <emma:emma xmlns:emma="http://www.w3.org/2003/04/emma" version="1.0">
          <emma:interpretation id="{210CF014-7A48-4BDF-B3A9-5D93EB0EEF48}" emma:medium="tactile" emma:mode="ink">
            <msink:context xmlns:msink="http://schemas.microsoft.com/ink/2010/main" type="paragraph" rotatedBoundingBox="23244,10313 23259,10313 23259,10328 23244,103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C822CA-F9D0-4E0C-B995-2CF4AB2B48CC}" emma:medium="tactile" emma:mode="ink">
              <msink:context xmlns:msink="http://schemas.microsoft.com/ink/2010/main" type="line" rotatedBoundingBox="23244,10313 23259,10313 23259,10328 23244,10328"/>
            </emma:interpretation>
          </emma:emma>
        </inkml:annotationXML>
        <inkml:traceGroup>
          <inkml:annotationXML>
            <emma:emma xmlns:emma="http://www.w3.org/2003/04/emma" version="1.0">
              <emma:interpretation id="{BD9B313A-8103-4F66-8406-DAC8753A4A80}" emma:medium="tactile" emma:mode="ink">
                <msink:context xmlns:msink="http://schemas.microsoft.com/ink/2010/main" type="inkWord" rotatedBoundingBox="23244,10313 23259,10313 23259,10328 23244,10328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pk.rk.gov.ru/file/%D0%92%20%D0%A6%D0%95%D0%9D%D0%A2%D0%A0%20%D0%9E%D0%9F%D0%95%D0%A0%D0%90%D0%A2%D0%98%D0%92%D0%9D%D0%9E%D0%93%D0%9E%20%D0%A0%D0%95%D0%90%D0%93%D0%98%D0%A0%D0%9E%D0%92%D0%90%D0%9D%D0%98%D0%AF%20%D0%9F%D0%A0%D0%98%20%D0%A1%D0%9E%D0%92%D0%95%D0%A2%D0%95%20%D0%9C%D0%98%D0%9D%D0%98%D0%A1%D0%A2%D0%A0%D0%9E%D0%92%20%D0%A0%D0%95%D0%A1%D0%9F%D0%A3%D0%91%D0%9B%D0%98%D0%9A%D0%98%20%D0%9A%D0%A0%D0%AB%D0%9C-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pk.rk.gov.ru/file/%D0%9D%D0%95%D0%A2%D0%9A%D0%9E%D0%A0%D0%A0%D0%A3%D0%9F%D0%A6%D0%98%D0%98-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836712"/>
            <a:ext cx="5540152" cy="288032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РК «Симферопольский политехнический колледж»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Arial Narrow" pitchFamily="34" charset="0"/>
              </a:rPr>
              <a:t>Что </a:t>
            </a:r>
            <a:r>
              <a:rPr lang="ru-RU" b="1" i="1" dirty="0">
                <a:solidFill>
                  <a:srgbClr val="C00000"/>
                </a:solidFill>
                <a:latin typeface="Arial Narrow" pitchFamily="34" charset="0"/>
              </a:rPr>
              <a:t>такое коррупция и как ее победить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725144"/>
            <a:ext cx="4392488" cy="1032520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Подготовил –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Б.И.Рыжков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Начальник отдела безопасности, классный руководитель группы 23М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6309320"/>
            <a:ext cx="2592288" cy="54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Симферополь,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80085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Коррупция в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10000"/>
          </a:bodyPr>
          <a:lstStyle/>
          <a:p>
            <a:pPr marL="0" indent="536575" algn="just">
              <a:buNone/>
            </a:pPr>
            <a:r>
              <a:rPr lang="ru-RU" dirty="0"/>
              <a:t>Проведенное в 2000–2001 фондом «Информатика для демократии» исследование показало, что на взятки в России ежегодно тратят около 37 млрд. долл. (примерно 34 млрд. – взятки в сфере бизнеса, 3 млрд. – бытовая коррупция), что почти равно доходам госбюджета страны. Хотя эта оценка одними специалистами была сочтена завышенной, а другими заниженной, она показывает масштаб постсоветской коррупции.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272204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обнаружении фактов коррупции следует обращаться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ПРОКУРАТУРА РК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г</a:t>
            </a:r>
            <a:r>
              <a:rPr lang="ru-RU" b="1" i="1" u="sng" dirty="0">
                <a:solidFill>
                  <a:srgbClr val="FF0000"/>
                </a:solidFill>
              </a:rPr>
              <a:t>. Симферополь, ул. Севастопольская, д.21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</a:rPr>
              <a:t>Телефон доверия: </a:t>
            </a:r>
            <a:r>
              <a:rPr lang="ru-RU" b="1" dirty="0" smtClean="0">
                <a:solidFill>
                  <a:srgbClr val="FF0000"/>
                </a:solidFill>
              </a:rPr>
              <a:t>55-03-80 </a:t>
            </a:r>
            <a:r>
              <a:rPr lang="ru-RU" sz="2600" b="1" dirty="0" smtClean="0">
                <a:solidFill>
                  <a:srgbClr val="FF0000"/>
                </a:solidFill>
              </a:rPr>
              <a:t>(круглосуточно)</a:t>
            </a:r>
            <a:r>
              <a:rPr lang="ru-RU" b="1" dirty="0">
                <a:solidFill>
                  <a:srgbClr val="FF0000"/>
                </a:solidFill>
              </a:rPr>
              <a:t>          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МВД РК </a:t>
            </a:r>
            <a:r>
              <a:rPr lang="ru-RU" b="1" dirty="0" smtClean="0">
                <a:solidFill>
                  <a:srgbClr val="FF0000"/>
                </a:solidFill>
              </a:rPr>
              <a:t>г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i="1" u="sng" dirty="0">
                <a:solidFill>
                  <a:srgbClr val="FF0000"/>
                </a:solidFill>
              </a:rPr>
              <a:t>Симферополь, пр-т </a:t>
            </a:r>
            <a:r>
              <a:rPr lang="ru-RU" b="1" i="1" u="sng" dirty="0" smtClean="0">
                <a:solidFill>
                  <a:srgbClr val="FF0000"/>
                </a:solidFill>
              </a:rPr>
              <a:t>Кирова,62</a:t>
            </a:r>
            <a:endParaRPr lang="ru-RU" b="1" i="1" u="sng" dirty="0">
              <a:solidFill>
                <a:srgbClr val="FF0000"/>
              </a:solidFill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</a:rPr>
              <a:t>Дежурная часть: </a:t>
            </a:r>
            <a:r>
              <a:rPr lang="ru-RU" b="1" dirty="0" smtClean="0">
                <a:solidFill>
                  <a:srgbClr val="0070C0"/>
                </a:solidFill>
              </a:rPr>
              <a:t>55-60-44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Телефон доверия</a:t>
            </a:r>
            <a:r>
              <a:rPr lang="ru-RU" b="1" dirty="0">
                <a:solidFill>
                  <a:srgbClr val="0070C0"/>
                </a:solidFill>
              </a:rPr>
              <a:t>: </a:t>
            </a:r>
            <a:r>
              <a:rPr lang="ru-RU" b="1" dirty="0" smtClean="0">
                <a:solidFill>
                  <a:srgbClr val="0070C0"/>
                </a:solidFill>
              </a:rPr>
              <a:t>55-65-54 </a:t>
            </a:r>
            <a:r>
              <a:rPr lang="ru-RU" b="1" dirty="0">
                <a:solidFill>
                  <a:srgbClr val="0070C0"/>
                </a:solidFill>
              </a:rPr>
              <a:t>(</a:t>
            </a:r>
            <a:r>
              <a:rPr lang="ru-RU" b="1" dirty="0" smtClean="0">
                <a:solidFill>
                  <a:srgbClr val="0070C0"/>
                </a:solidFill>
              </a:rPr>
              <a:t>круглосуточно)</a:t>
            </a:r>
          </a:p>
          <a:p>
            <a:pPr marL="0" indent="0" fontAlgn="base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УФСБ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i="1" u="sng" dirty="0" smtClean="0">
                <a:solidFill>
                  <a:srgbClr val="0070C0"/>
                </a:solidFill>
              </a:rPr>
              <a:t>г. </a:t>
            </a:r>
            <a:r>
              <a:rPr lang="ru-RU" b="1" i="1" u="sng" dirty="0">
                <a:solidFill>
                  <a:srgbClr val="0070C0"/>
                </a:solidFill>
              </a:rPr>
              <a:t>Симферополь, бул. И. Франко, д. 13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B050"/>
                </a:solidFill>
              </a:rPr>
              <a:t>Оперативный дежурный: </a:t>
            </a:r>
            <a:r>
              <a:rPr lang="ru-RU" b="1" dirty="0" smtClean="0">
                <a:solidFill>
                  <a:srgbClr val="00B050"/>
                </a:solidFill>
              </a:rPr>
              <a:t>77-10-20</a:t>
            </a:r>
            <a:endParaRPr lang="ru-RU" b="1" dirty="0">
              <a:solidFill>
                <a:srgbClr val="00B05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00B050"/>
                </a:solidFill>
              </a:rPr>
              <a:t>Телефон доверия: </a:t>
            </a:r>
            <a:r>
              <a:rPr lang="ru-RU" b="1" dirty="0" smtClean="0">
                <a:solidFill>
                  <a:srgbClr val="00B050"/>
                </a:solidFill>
              </a:rPr>
              <a:t>77-10-30</a:t>
            </a:r>
            <a:endParaRPr lang="ru-RU" b="1" dirty="0">
              <a:solidFill>
                <a:srgbClr val="00B050"/>
              </a:solidFill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69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обнаружении фактов коррупции следует обращаться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противодействию коррупции</a:t>
            </a:r>
            <a:endParaRPr lang="ru-RU" sz="30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Симферополь, пр. Кирова 13.              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+7 (3652) 27-61-47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адрес:</a:t>
            </a:r>
            <a:r>
              <a:rPr lang="ru-RU" sz="3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kom.korrup@rk.gov.ru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Ц</a:t>
            </a:r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ентр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оперативного реагирования при Совете министров Республики Крым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 (800) </a:t>
            </a:r>
            <a:r>
              <a:rPr lang="ru-RU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806-00-08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20C22"/>
                </a:solidFill>
                <a:latin typeface="Times New Roman" panose="02020603050405020304" pitchFamily="18" charset="0"/>
              </a:rPr>
              <a:t>На электронный почтовый </a:t>
            </a:r>
            <a:r>
              <a:rPr lang="ru-RU" b="1" u="sng" dirty="0" smtClean="0">
                <a:solidFill>
                  <a:srgbClr val="020C22"/>
                </a:solidFill>
                <a:latin typeface="Times New Roman" panose="02020603050405020304" pitchFamily="18" charset="0"/>
              </a:rPr>
              <a:t>ящик 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NET.KORRUPTSII@rk.gov.ru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3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Цели классного </a:t>
            </a:r>
            <a:r>
              <a:rPr lang="ru-RU" b="1" dirty="0">
                <a:solidFill>
                  <a:srgbClr val="7030A0"/>
                </a:solidFill>
              </a:rPr>
              <a:t>часа: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764" y="2060848"/>
            <a:ext cx="8820472" cy="495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4" name="Рукописный ввод 3"/>
              <p14:cNvContentPartPr/>
              <p14:nvPr/>
            </p14:nvContentPartPr>
            <p14:xfrm>
              <a:off x="8368047" y="3712920"/>
              <a:ext cx="360" cy="360"/>
            </p14:xfrm>
          </p:contentPart>
        </mc:Choice>
        <mc:Fallback>
          <p:pic>
            <p:nvPicPr>
              <p:cNvPr id="4" name="Рукописный ввод 3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356167" y="370104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28067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Актуализация цели классного часа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marL="0" indent="536575" algn="ctr">
              <a:buNone/>
            </a:pPr>
            <a:r>
              <a:rPr lang="ru-RU" b="1" dirty="0">
                <a:solidFill>
                  <a:srgbClr val="0070C0"/>
                </a:solidFill>
              </a:rPr>
              <a:t>Дорогие ребята!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536575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последние годы тема борьбы с коррупцией стала самой злободневной в общественной жизни России. Особая опасность коррупции состоит в том, что она выступает в качестве питательной среды организованной преступности.  Коррупции могут и должны противодействовать государство, бизнес, СМИ, международные и иностранные организации. Но важно понимать, что противостояние коррупции – дело всего общества, каждого из нас.</a:t>
            </a:r>
          </a:p>
        </p:txBody>
      </p:sp>
    </p:spTree>
    <p:extLst>
      <p:ext uri="{BB962C8B-B14F-4D97-AF65-F5344CB8AC3E}">
        <p14:creationId xmlns:p14="http://schemas.microsoft.com/office/powerpoint/2010/main" xmlns="" val="419723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Опросный лист по противодействию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Знаете ли Вы, что такое коррупция?</a:t>
            </a:r>
          </a:p>
          <a:p>
            <a:pPr marL="0" indent="0">
              <a:buNone/>
            </a:pPr>
            <a:r>
              <a:rPr lang="ru-RU" dirty="0"/>
              <a:t>Да </a:t>
            </a:r>
            <a:r>
              <a:rPr lang="ru-RU" dirty="0" smtClean="0"/>
              <a:t>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Нет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smtClean="0"/>
              <a:t>уверен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Знаете ли Вы, куда необходимо обращаться в случае выявления Вами фактов коррупции?</a:t>
            </a:r>
          </a:p>
          <a:p>
            <a:pPr marL="0" indent="0">
              <a:buNone/>
            </a:pPr>
            <a:r>
              <a:rPr lang="ru-RU" dirty="0"/>
              <a:t>Да</a:t>
            </a:r>
          </a:p>
          <a:p>
            <a:pPr marL="0" indent="0">
              <a:buNone/>
            </a:pPr>
            <a:r>
              <a:rPr lang="ru-RU" dirty="0"/>
              <a:t>Нет</a:t>
            </a:r>
            <a:br>
              <a:rPr lang="ru-RU" dirty="0"/>
            </a:br>
            <a:r>
              <a:rPr lang="ru-RU" dirty="0"/>
              <a:t>Если да, </a:t>
            </a:r>
            <a:r>
              <a:rPr lang="ru-RU" dirty="0" smtClean="0"/>
              <a:t>перечислите куда___________________________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149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Опросный лист по противодействию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500" b="1" dirty="0">
                <a:solidFill>
                  <a:srgbClr val="7030A0"/>
                </a:solidFill>
              </a:rPr>
              <a:t>3. Сталкивались ли Вы с проявлением коррупции?</a:t>
            </a:r>
          </a:p>
          <a:p>
            <a:pPr marL="0" indent="0">
              <a:buNone/>
            </a:pPr>
            <a:r>
              <a:rPr lang="ru-RU" sz="2500" dirty="0"/>
              <a:t>Да</a:t>
            </a:r>
          </a:p>
          <a:p>
            <a:pPr marL="0" indent="0">
              <a:buNone/>
            </a:pPr>
            <a:r>
              <a:rPr lang="ru-RU" sz="2500" dirty="0"/>
              <a:t>Нет - переходите к вопросу № </a:t>
            </a:r>
            <a:r>
              <a:rPr lang="ru-RU" sz="2500" dirty="0" smtClean="0"/>
              <a:t>6</a:t>
            </a:r>
          </a:p>
          <a:p>
            <a:pPr marL="0" indent="0">
              <a:buNone/>
            </a:pPr>
            <a:endParaRPr lang="ru-RU" sz="2500" dirty="0"/>
          </a:p>
          <a:p>
            <a:pPr marL="0" indent="0" algn="ctr">
              <a:buNone/>
            </a:pPr>
            <a:r>
              <a:rPr lang="ru-RU" sz="2500" b="1" dirty="0">
                <a:solidFill>
                  <a:srgbClr val="7030A0"/>
                </a:solidFill>
              </a:rPr>
              <a:t>4. Сталкивались ли Вы с фактами коррупции в сфере образования?</a:t>
            </a:r>
          </a:p>
          <a:p>
            <a:pPr marL="0" indent="0">
              <a:buNone/>
            </a:pPr>
            <a:r>
              <a:rPr lang="ru-RU" sz="2500" dirty="0"/>
              <a:t>Да</a:t>
            </a:r>
          </a:p>
          <a:p>
            <a:pPr marL="0" indent="0">
              <a:buNone/>
            </a:pPr>
            <a:r>
              <a:rPr lang="ru-RU" sz="2500" dirty="0"/>
              <a:t>Нет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11798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Опросный лист по противодействию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Как Вы поступите, если Вам предложат заплатить деньги за сдачу экзамена, поступление в учебное заведение и другие образовательные услуги?</a:t>
            </a:r>
          </a:p>
          <a:p>
            <a:pPr marL="0" indent="0">
              <a:buNone/>
            </a:pPr>
            <a:r>
              <a:rPr lang="ru-RU" sz="4400" dirty="0" smtClean="0"/>
              <a:t>Заплачу </a:t>
            </a:r>
            <a:r>
              <a:rPr lang="ru-RU" sz="4400" dirty="0"/>
              <a:t>требуемую </a:t>
            </a:r>
            <a:r>
              <a:rPr lang="ru-RU" sz="4400" dirty="0" smtClean="0"/>
              <a:t>сумму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Откажусь </a:t>
            </a:r>
            <a:r>
              <a:rPr lang="ru-RU" sz="4400" dirty="0" smtClean="0"/>
              <a:t>платить</a:t>
            </a:r>
          </a:p>
          <a:p>
            <a:pPr marL="0" indent="0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Как Вы оцениваете уровень своей информированности о состоянии коррупции и проводимых антикоррупционных мероприятиях в г.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Симферополе?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 smtClean="0"/>
              <a:t>Высокий</a:t>
            </a:r>
            <a:endParaRPr lang="ru-RU" sz="4400" dirty="0"/>
          </a:p>
          <a:p>
            <a:pPr marL="0" indent="0">
              <a:buNone/>
            </a:pPr>
            <a:r>
              <a:rPr lang="ru-RU" sz="4400" dirty="0"/>
              <a:t>Средний</a:t>
            </a:r>
          </a:p>
          <a:p>
            <a:pPr marL="0" indent="0">
              <a:buNone/>
            </a:pPr>
            <a:r>
              <a:rPr lang="ru-RU" sz="4400" dirty="0"/>
              <a:t>Низкий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399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Взяточничество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взятки, коррупция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Взятка оплачивает особое поведение (бездействие или действие), или же покровительство взяткополучателя в границах его служебных полномочий и служащее интересам взяткодателя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/>
              <a:t>Взятка, данная за совершение действия, входящего в круг обязанностей должностного лица трактовалась как </a:t>
            </a:r>
            <a:r>
              <a:rPr lang="ru-RU" sz="2400" i="1" dirty="0">
                <a:solidFill>
                  <a:srgbClr val="C00000"/>
                </a:solidFill>
              </a:rPr>
              <a:t>мздоимство.</a:t>
            </a:r>
            <a:r>
              <a:rPr lang="ru-RU" sz="2400" dirty="0"/>
              <a:t> Взятка за совершение служебного проступка или преступления в сфере служебной деятельности трактовалась как </a:t>
            </a:r>
            <a:r>
              <a:rPr lang="ru-RU" sz="2400" i="1" dirty="0">
                <a:solidFill>
                  <a:srgbClr val="C00000"/>
                </a:solidFill>
              </a:rPr>
              <a:t>лихоимство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29624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Борьба со взятками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Уровень взяток зависит от степени стабильности </a:t>
            </a:r>
            <a:r>
              <a:rPr lang="ru-RU" dirty="0" smtClean="0"/>
              <a:t>общества.</a:t>
            </a:r>
          </a:p>
          <a:p>
            <a:r>
              <a:rPr lang="ru-RU" dirty="0"/>
              <a:t>Чем выше уровень жизни, тем ниже уровень взяточничества. </a:t>
            </a:r>
            <a:endParaRPr lang="ru-RU" dirty="0" smtClean="0"/>
          </a:p>
          <a:p>
            <a:r>
              <a:rPr lang="ru-RU" dirty="0" smtClean="0"/>
              <a:t>Безграничная </a:t>
            </a:r>
            <a:r>
              <a:rPr lang="ru-RU" dirty="0"/>
              <a:t>коррупция с особой силой поражает нищие страны.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стабильнее общество, чем устойчивее, социальная и политическая система, чем крепче экономика – тем ниже уровень взяточничества.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7663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Борьба с коррупцией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Цели борьбы с коррупцией могут выбираться по-разному: немедленное повышение эффективности в частном секторе, долгосрочная динамическая эффективность экономики, ее рост, социальная справедливость, политическая стабильность. </a:t>
            </a:r>
            <a:endParaRPr lang="ru-RU" dirty="0" smtClean="0"/>
          </a:p>
          <a:p>
            <a:r>
              <a:rPr lang="ru-RU" dirty="0" smtClean="0"/>
              <a:t>Соответственно </a:t>
            </a:r>
            <a:r>
              <a:rPr lang="ru-RU" dirty="0"/>
              <a:t>избранной цели используют наиболее подходящие меры по борьбе с коррупцией.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669636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459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ГБПОУ РК «Симферопольский политехнический колледж»   Что такое коррупция и как ее победить</vt:lpstr>
      <vt:lpstr>Цели классного часа:</vt:lpstr>
      <vt:lpstr>Актуализация цели классного часа</vt:lpstr>
      <vt:lpstr>Опросный лист по противодействию коррупции</vt:lpstr>
      <vt:lpstr>Опросный лист по противодействию коррупции</vt:lpstr>
      <vt:lpstr>Опросный лист по противодействию коррупции</vt:lpstr>
      <vt:lpstr>Взяточничество и взятки, коррупция</vt:lpstr>
      <vt:lpstr>Борьба со взятками </vt:lpstr>
      <vt:lpstr>Борьба с коррупцией </vt:lpstr>
      <vt:lpstr>Коррупция в России </vt:lpstr>
      <vt:lpstr>При обнаружении фактов коррупции следует обращаться</vt:lpstr>
      <vt:lpstr>При обнаружении фактов коррупции следует обращаться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 и как ее победить</dc:title>
  <dc:creator>317-3</dc:creator>
  <cp:lastModifiedBy>Student</cp:lastModifiedBy>
  <cp:revision>16</cp:revision>
  <cp:lastPrinted>2012-11-19T11:05:23Z</cp:lastPrinted>
  <dcterms:created xsi:type="dcterms:W3CDTF">2012-11-19T10:11:15Z</dcterms:created>
  <dcterms:modified xsi:type="dcterms:W3CDTF">2017-11-20T05:37:41Z</dcterms:modified>
</cp:coreProperties>
</file>